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7"/>
  </p:notesMasterIdLst>
  <p:handoutMasterIdLst>
    <p:handoutMasterId r:id="rId98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365" r:id="rId17"/>
    <p:sldId id="283" r:id="rId18"/>
    <p:sldId id="284" r:id="rId19"/>
    <p:sldId id="285" r:id="rId20"/>
    <p:sldId id="286" r:id="rId21"/>
    <p:sldId id="287" r:id="rId22"/>
    <p:sldId id="306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54" r:id="rId41"/>
    <p:sldId id="304" r:id="rId42"/>
    <p:sldId id="307" r:id="rId43"/>
    <p:sldId id="308" r:id="rId44"/>
    <p:sldId id="310" r:id="rId45"/>
    <p:sldId id="309" r:id="rId46"/>
    <p:sldId id="311" r:id="rId47"/>
    <p:sldId id="312" r:id="rId48"/>
    <p:sldId id="325" r:id="rId49"/>
    <p:sldId id="327" r:id="rId50"/>
    <p:sldId id="313" r:id="rId51"/>
    <p:sldId id="329" r:id="rId52"/>
    <p:sldId id="330" r:id="rId53"/>
    <p:sldId id="331" r:id="rId54"/>
    <p:sldId id="332" r:id="rId55"/>
    <p:sldId id="314" r:id="rId56"/>
    <p:sldId id="333" r:id="rId57"/>
    <p:sldId id="324" r:id="rId58"/>
    <p:sldId id="334" r:id="rId59"/>
    <p:sldId id="335" r:id="rId60"/>
    <p:sldId id="315" r:id="rId61"/>
    <p:sldId id="355" r:id="rId62"/>
    <p:sldId id="316" r:id="rId63"/>
    <p:sldId id="337" r:id="rId64"/>
    <p:sldId id="317" r:id="rId65"/>
    <p:sldId id="339" r:id="rId66"/>
    <p:sldId id="340" r:id="rId67"/>
    <p:sldId id="341" r:id="rId68"/>
    <p:sldId id="318" r:id="rId69"/>
    <p:sldId id="321" r:id="rId70"/>
    <p:sldId id="342" r:id="rId71"/>
    <p:sldId id="343" r:id="rId72"/>
    <p:sldId id="323" r:id="rId73"/>
    <p:sldId id="346" r:id="rId74"/>
    <p:sldId id="363" r:id="rId75"/>
    <p:sldId id="320" r:id="rId76"/>
    <p:sldId id="345" r:id="rId77"/>
    <p:sldId id="344" r:id="rId78"/>
    <p:sldId id="322" r:id="rId79"/>
    <p:sldId id="356" r:id="rId80"/>
    <p:sldId id="328" r:id="rId81"/>
    <p:sldId id="347" r:id="rId82"/>
    <p:sldId id="348" r:id="rId83"/>
    <p:sldId id="350" r:id="rId84"/>
    <p:sldId id="349" r:id="rId85"/>
    <p:sldId id="351" r:id="rId86"/>
    <p:sldId id="352" r:id="rId87"/>
    <p:sldId id="326" r:id="rId88"/>
    <p:sldId id="364" r:id="rId89"/>
    <p:sldId id="353" r:id="rId90"/>
    <p:sldId id="361" r:id="rId91"/>
    <p:sldId id="357" r:id="rId92"/>
    <p:sldId id="358" r:id="rId93"/>
    <p:sldId id="359" r:id="rId94"/>
    <p:sldId id="360" r:id="rId95"/>
    <p:sldId id="366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an example of how to collect data by</a:t>
            </a:r>
            <a:r>
              <a:rPr lang="en-US" baseline="0" dirty="0" smtClean="0"/>
              <a:t> looking at the anatomy of EUR-Lex. So here is a search results by searching for </a:t>
            </a:r>
            <a:r>
              <a:rPr lang="en-US" baseline="0" dirty="0" err="1" smtClean="0"/>
              <a:t>Kadi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address is a critical part for reasons we will see in a few moments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4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Doctrine</a:t>
            </a:r>
            <a:r>
              <a:rPr lang="en-US" baseline="0" dirty="0" smtClean="0"/>
              <a:t> examples: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Margin of appreciation</a:t>
            </a:r>
          </a:p>
          <a:p>
            <a:r>
              <a:rPr lang="en-US" baseline="0" dirty="0" smtClean="0"/>
              <a:t>Supremacy</a:t>
            </a:r>
          </a:p>
          <a:p>
            <a:r>
              <a:rPr lang="en-US" baseline="0" smtClean="0"/>
              <a:t>Direct effect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</a:t>
            </a:r>
            <a:r>
              <a:rPr lang="en-US" baseline="0" dirty="0" smtClean="0"/>
              <a:t> interested not in every collocation but in collocations that follow some syntactical or grammatical rules (examples in the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we want principle of something, to examine which principles are developed in our texts</a:t>
            </a:r>
          </a:p>
          <a:p>
            <a:r>
              <a:rPr lang="en-US" baseline="0" dirty="0" smtClean="0"/>
              <a:t>Or which verbs e.g. obey the principle, follow </a:t>
            </a:r>
            <a:r>
              <a:rPr lang="en-US" baseline="0" smtClean="0"/>
              <a:t>the principle etc</a:t>
            </a:r>
            <a:r>
              <a:rPr lang="en-US" baseline="0" dirty="0" smtClean="0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keyness</a:t>
            </a:r>
            <a:r>
              <a:rPr lang="en-US" dirty="0" smtClean="0"/>
              <a:t> mean that child is far more important in the </a:t>
            </a:r>
            <a:r>
              <a:rPr lang="en-US" baseline="0" dirty="0" smtClean="0"/>
              <a:t>corpus we see than in the corpus we compare with</a:t>
            </a:r>
          </a:p>
          <a:p>
            <a:r>
              <a:rPr lang="en-US" baseline="0" dirty="0" smtClean="0"/>
              <a:t>Lower </a:t>
            </a:r>
            <a:r>
              <a:rPr lang="en-US" baseline="0" dirty="0" err="1" smtClean="0"/>
              <a:t>keyness</a:t>
            </a:r>
            <a:r>
              <a:rPr lang="en-US" baseline="0" dirty="0" smtClean="0"/>
              <a:t>, words </a:t>
            </a:r>
            <a:r>
              <a:rPr lang="en-US" baseline="0" smtClean="0"/>
              <a:t>from the reference corpus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SketchEngine</a:t>
            </a:r>
            <a:r>
              <a:rPr lang="en-US" baseline="0" dirty="0" smtClean="0"/>
              <a:t> example go to </a:t>
            </a:r>
            <a:r>
              <a:rPr lang="en-US" baseline="0" dirty="0" err="1" smtClean="0"/>
              <a:t>SketchEngine</a:t>
            </a:r>
            <a:r>
              <a:rPr lang="en-US" baseline="0" dirty="0" smtClean="0"/>
              <a:t> and search “joint criminal enterprise” in the entire corpus and then click </a:t>
            </a:r>
            <a:r>
              <a:rPr lang="en-US" b="1" baseline="0" dirty="0" smtClean="0"/>
              <a:t>Frequency </a:t>
            </a:r>
            <a:r>
              <a:rPr lang="en-US" b="0" baseline="0" smtClean="0"/>
              <a:t>on the left </a:t>
            </a:r>
            <a:r>
              <a:rPr lang="en-US" baseline="0" smtClean="0"/>
              <a:t>and select document.type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that </a:t>
            </a:r>
            <a:r>
              <a:rPr lang="en-GB" dirty="0" smtClean="0"/>
              <a:t>Go</a:t>
            </a:r>
            <a:r>
              <a:rPr lang="en-GB" baseline="0" dirty="0" smtClean="0"/>
              <a:t> to mentimeter.com to present the first question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673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downthemall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the small button (Import from file) down to the left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txt and open the file with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celexes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the mask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*qstring*.html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98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andText0=%22european%20citizenship%22&amp;SUBDOM_INIT=EU_CASE_LAW&amp;DTS_SUBDOM=EU_CASE_LA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srn.com/abstract=2787119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Disecting</a:t>
            </a:r>
            <a:r>
              <a:rPr lang="en-US" dirty="0" smtClean="0"/>
              <a:t> the address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http://</a:t>
            </a:r>
            <a:r>
              <a:rPr lang="en-GB" sz="1600" dirty="0" smtClean="0">
                <a:latin typeface="Consolas" panose="020B0609020204030204" pitchFamily="49" charset="0"/>
              </a:rPr>
              <a:t>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andText0=Kadi</a:t>
            </a:r>
            <a:r>
              <a:rPr lang="en-GB" sz="1600" dirty="0" smtClean="0">
                <a:latin typeface="Consolas" panose="020B0609020204030204" pitchFamily="49" charset="0"/>
              </a:rPr>
              <a:t>&amp;SUBDOM_INIT=EU_CASE_LAW&amp;DTS_SUBDOM=EU_CASE_LAW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+mj-lt"/>
              </a:rPr>
              <a:t>Weird incomprehensive string but…</a:t>
            </a:r>
          </a:p>
          <a:p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Kadi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+mj-lt"/>
              </a:rPr>
              <a:t>contains the search keyword!</a:t>
            </a:r>
          </a:p>
          <a:p>
            <a:r>
              <a:rPr lang="en-US" sz="1600" dirty="0" smtClean="0">
                <a:latin typeface="+mj-lt"/>
              </a:rPr>
              <a:t>Will it still work if we write something in double-quotes?</a:t>
            </a:r>
          </a:p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=“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european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citizenship” </a:t>
            </a:r>
            <a:r>
              <a:rPr lang="en-US" sz="1600" dirty="0" smtClean="0"/>
              <a:t>or even </a:t>
            </a:r>
            <a:r>
              <a:rPr lang="en-US" sz="1600" dirty="0"/>
              <a:t>better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%22european%20citizenship%22 </a:t>
            </a:r>
            <a:r>
              <a:rPr lang="en-US" sz="1600" dirty="0" smtClean="0"/>
              <a:t>will search for </a:t>
            </a:r>
            <a:r>
              <a:rPr lang="en-US" sz="1600" dirty="0" smtClean="0">
                <a:solidFill>
                  <a:schemeClr val="accent1"/>
                </a:solidFill>
              </a:rPr>
              <a:t>“</a:t>
            </a:r>
            <a:r>
              <a:rPr lang="en-US" sz="1600" dirty="0" err="1" smtClean="0">
                <a:solidFill>
                  <a:schemeClr val="accent1"/>
                </a:solidFill>
              </a:rPr>
              <a:t>european</a:t>
            </a:r>
            <a:r>
              <a:rPr lang="en-US" sz="1600" dirty="0" smtClean="0">
                <a:solidFill>
                  <a:schemeClr val="accent1"/>
                </a:solidFill>
              </a:rPr>
              <a:t> citizenship” </a:t>
            </a:r>
            <a:r>
              <a:rPr lang="en-US" sz="1600" dirty="0" smtClean="0"/>
              <a:t>!!!</a:t>
            </a:r>
          </a:p>
          <a:p>
            <a:r>
              <a:rPr lang="en-US" sz="1600" dirty="0" smtClean="0">
                <a:hlinkClick r:id="rId3"/>
              </a:rPr>
              <a:t>Proof</a:t>
            </a:r>
            <a:endParaRPr lang="en-US" sz="1600" dirty="0"/>
          </a:p>
          <a:p>
            <a:r>
              <a:rPr lang="en-US" sz="1600" b="1" dirty="0" smtClean="0">
                <a:latin typeface="+mj-lt"/>
              </a:rPr>
              <a:t>Idea: </a:t>
            </a:r>
            <a:r>
              <a:rPr lang="en-US" sz="1600" dirty="0" smtClean="0">
                <a:latin typeface="+mj-lt"/>
              </a:rPr>
              <a:t>We can write a program to search for us by fooling the addresses!</a:t>
            </a:r>
          </a:p>
          <a:p>
            <a:r>
              <a:rPr lang="en-US" sz="1600" dirty="0" smtClean="0">
                <a:latin typeface="+mj-lt"/>
              </a:rPr>
              <a:t>BUT we can do things without writing code!</a:t>
            </a:r>
            <a:endParaRPr lang="en-GB" sz="1600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 organize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actually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certain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</a:t>
            </a:r>
            <a:r>
              <a:rPr lang="en-US" dirty="0" smtClean="0">
                <a:solidFill>
                  <a:schemeClr val="accent1"/>
                </a:solidFill>
              </a:rPr>
              <a:t>Scrape similar </a:t>
            </a:r>
            <a:r>
              <a:rPr lang="en-US" dirty="0" smtClean="0"/>
              <a:t>from the menu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2" y="2286909"/>
            <a:ext cx="6343797" cy="4017054"/>
          </a:xfrm>
        </p:spPr>
      </p:pic>
      <p:sp>
        <p:nvSpPr>
          <p:cNvPr id="8" name="Oval 7"/>
          <p:cNvSpPr/>
          <p:nvPr/>
        </p:nvSpPr>
        <p:spPr>
          <a:xfrm>
            <a:off x="5167901" y="5095982"/>
            <a:ext cx="380144" cy="26712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10" name="Oval 9"/>
          <p:cNvSpPr/>
          <p:nvPr/>
        </p:nvSpPr>
        <p:spPr>
          <a:xfrm>
            <a:off x="6750121" y="4284324"/>
            <a:ext cx="1140431" cy="4726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</a:t>
            </a:r>
            <a:r>
              <a:rPr lang="en-US" dirty="0" smtClean="0">
                <a:solidFill>
                  <a:schemeClr val="accent1"/>
                </a:solidFill>
              </a:rPr>
              <a:t>encoding extra info in the filename </a:t>
            </a:r>
            <a:r>
              <a:rPr lang="en-US" dirty="0" smtClean="0"/>
              <a:t>or  by </a:t>
            </a:r>
            <a:r>
              <a:rPr lang="en-US" dirty="0" smtClean="0">
                <a:solidFill>
                  <a:schemeClr val="accent1"/>
                </a:solidFill>
              </a:rPr>
              <a:t>separate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876587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(UTF-8) for your 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with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something about the 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</a:t>
            </a:r>
            <a:r>
              <a:rPr lang="en-US" dirty="0" smtClean="0"/>
              <a:t>Courts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reassigning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seems to be a core neo-liberal concept and has also been 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what? (Is it neoliberal?)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(size of the corpus) / </a:t>
                </a:r>
              </a:p>
              <a:p>
                <a:pPr marL="0" indent="0">
                  <a:buNone/>
                </a:pPr>
                <a:r>
                  <a:rPr lang="en-US" smtClean="0"/>
                  <a:t>			(</a:t>
                </a:r>
                <a:r>
                  <a:rPr lang="en-US" dirty="0" smtClean="0"/>
                  <a:t>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idf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</a:t>
            </a:r>
            <a:r>
              <a:rPr lang="da-DK" dirty="0"/>
              <a:t>2015 (</a:t>
            </a:r>
            <a:r>
              <a:rPr lang="da-DK" dirty="0">
                <a:hlinkClick r:id="rId3"/>
              </a:rPr>
              <a:t>https://</a:t>
            </a:r>
            <a:r>
              <a:rPr lang="da-DK" dirty="0" smtClean="0">
                <a:hlinkClick r:id="rId3"/>
              </a:rPr>
              <a:t>ssrn.com/abstract=2787119</a:t>
            </a:r>
            <a:r>
              <a:rPr lang="da-DK" dirty="0" smtClean="0"/>
              <a:t>):</a:t>
            </a:r>
            <a:endParaRPr lang="da-DK" dirty="0" smtClean="0"/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paragraphs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33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not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Text scaling:</a:t>
            </a:r>
          </a:p>
          <a:p>
            <a:pPr lvl="1"/>
            <a:r>
              <a:rPr lang="en-GB" dirty="0" err="1" smtClean="0"/>
              <a:t>Indentify</a:t>
            </a:r>
            <a:r>
              <a:rPr lang="en-GB" dirty="0" smtClean="0"/>
              <a:t> political positions in texts. Uses </a:t>
            </a:r>
            <a:r>
              <a:rPr lang="en-GB" dirty="0" smtClean="0">
                <a:solidFill>
                  <a:schemeClr val="accent1"/>
                </a:solidFill>
              </a:rPr>
              <a:t>Poisson Item-Response Theory</a:t>
            </a:r>
            <a:r>
              <a:rPr lang="en-GB" dirty="0" smtClean="0"/>
              <a:t> (just quoting!) </a:t>
            </a:r>
          </a:p>
          <a:p>
            <a:pPr lvl="1"/>
            <a:r>
              <a:rPr lang="en-GB" dirty="0" smtClean="0"/>
              <a:t>See, </a:t>
            </a:r>
            <a:r>
              <a:rPr lang="en-GB" dirty="0" err="1" smtClean="0"/>
              <a:t>i.a</a:t>
            </a:r>
            <a:r>
              <a:rPr lang="en-GB" dirty="0" smtClean="0"/>
              <a:t>.:</a:t>
            </a:r>
          </a:p>
          <a:p>
            <a:pPr lvl="2"/>
            <a:r>
              <a:rPr lang="en-US" dirty="0" err="1"/>
              <a:t>Slapin</a:t>
            </a:r>
            <a:r>
              <a:rPr lang="en-US" dirty="0"/>
              <a:t>, Jonathan, and Sven-Oliver </a:t>
            </a:r>
            <a:r>
              <a:rPr lang="en-US" dirty="0" err="1"/>
              <a:t>Proksch</a:t>
            </a:r>
            <a:r>
              <a:rPr lang="en-US" dirty="0"/>
              <a:t>. 2008. A scaling model for estimating time-series party positions from </a:t>
            </a:r>
            <a:r>
              <a:rPr lang="en-US" dirty="0" smtClean="0"/>
              <a:t>texts. American </a:t>
            </a:r>
            <a:r>
              <a:rPr lang="en-US" dirty="0"/>
              <a:t>Journal of Political Science 52(3):705–22.</a:t>
            </a:r>
            <a:endParaRPr lang="en-US" dirty="0" smtClean="0"/>
          </a:p>
          <a:p>
            <a:pPr lvl="2"/>
            <a:r>
              <a:rPr lang="en-US" dirty="0" smtClean="0"/>
              <a:t>Grimmer &amp; Stewart, Text </a:t>
            </a:r>
            <a:r>
              <a:rPr lang="en-US" dirty="0"/>
              <a:t>as Data: The Promise and Pitfalls of Automatic Content Analysis Methods for Political </a:t>
            </a:r>
            <a:r>
              <a:rPr lang="en-US" dirty="0" smtClean="0"/>
              <a:t>Texts, </a:t>
            </a:r>
            <a:r>
              <a:rPr lang="en-US" i="1" dirty="0" smtClean="0"/>
              <a:t>Political Analysis</a:t>
            </a:r>
            <a:r>
              <a:rPr lang="en-US" dirty="0" smtClean="0"/>
              <a:t> (2013)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wordfish</a:t>
            </a:r>
            <a:r>
              <a:rPr lang="en-US" dirty="0" smtClean="0"/>
              <a:t> (R)</a:t>
            </a:r>
            <a:endParaRPr lang="en-GB" dirty="0" smtClean="0"/>
          </a:p>
          <a:p>
            <a:r>
              <a:rPr lang="en-GB" b="1" dirty="0" smtClean="0"/>
              <a:t>Sentiment analysis:</a:t>
            </a:r>
          </a:p>
          <a:p>
            <a:pPr lvl="1"/>
            <a:r>
              <a:rPr lang="en-GB" dirty="0" smtClean="0"/>
              <a:t>Analyse the emotional tone in the text and use it for testing </a:t>
            </a:r>
            <a:r>
              <a:rPr lang="en-GB" dirty="0"/>
              <a:t>various </a:t>
            </a:r>
            <a:r>
              <a:rPr lang="en-GB" dirty="0" smtClean="0"/>
              <a:t>assumptions.</a:t>
            </a:r>
          </a:p>
          <a:p>
            <a:pPr lvl="1"/>
            <a:r>
              <a:rPr lang="en-GB" dirty="0" smtClean="0"/>
              <a:t>Usually works with a dictionary of terms that are </a:t>
            </a:r>
            <a:r>
              <a:rPr lang="en-GB" dirty="0" err="1" smtClean="0"/>
              <a:t>preclassified</a:t>
            </a:r>
            <a:r>
              <a:rPr lang="en-GB" dirty="0" smtClean="0"/>
              <a:t> as positive or negative and with a score. At the end the scores are aggregated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LIWC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://liwc.net</a:t>
            </a:r>
            <a:r>
              <a:rPr lang="en-US" dirty="0" smtClean="0"/>
              <a:t>) </a:t>
            </a:r>
            <a:r>
              <a:rPr lang="en-US" dirty="0"/>
              <a:t>and many </a:t>
            </a:r>
            <a:r>
              <a:rPr lang="en-US" dirty="0" smtClean="0"/>
              <a:t>others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737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For questions you </a:t>
            </a:r>
            <a:r>
              <a:rPr lang="en-GB" smtClean="0"/>
              <a:t>are welcome to reach me at: ioannis.panagis@jur.ku.dk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2128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5749</Words>
  <Application>Microsoft Office PowerPoint</Application>
  <PresentationFormat>On-screen Show (4:3)</PresentationFormat>
  <Paragraphs>1165</Paragraphs>
  <Slides>95</Slides>
  <Notes>95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Disecting the address part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actually look like?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What was not covered</vt:lpstr>
      <vt:lpstr>References</vt:lpstr>
      <vt:lpstr>Software</vt:lpstr>
      <vt:lpstr>Talk layout</vt:lpstr>
      <vt:lpstr>Example 1</vt:lpstr>
      <vt:lpstr>Example 2</vt:lpstr>
      <vt:lpstr>Example 3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2017-01-24T13:48:50Z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